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6" r:id="rId13"/>
    <p:sldId id="277" r:id="rId14"/>
    <p:sldId id="268" r:id="rId15"/>
    <p:sldId id="269" r:id="rId16"/>
    <p:sldId id="270" r:id="rId17"/>
    <p:sldId id="273" r:id="rId18"/>
    <p:sldId id="278" r:id="rId19"/>
    <p:sldId id="274" r:id="rId20"/>
    <p:sldId id="275" r:id="rId21"/>
    <p:sldId id="271" r:id="rId22"/>
    <p:sldId id="272" r:id="rId23"/>
    <p:sldId id="26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5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82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555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7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87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679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229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62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93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76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3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38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52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96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5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36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02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772B-B1F5-4297-B0F2-E59C48C63404}" type="datetimeFigureOut">
              <a:rPr lang="en-AU" smtClean="0"/>
              <a:t>18/08/2023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ED51-1993-4E0E-93EE-D7AF2C8F2F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153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tatic.wikia.nocookie.net/gameboy/images/3/32/Gameboy.jpg/revision/latest/scale-to-width-down/111?cb=2009010216333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gmedia.co.uk/2011/11/22/id_software_doom_1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hyperlink" Target="https://static.wikia.nocookie.net/xbox/images/3/3a/Original-xbox.png/revision/latest/scale-to-width-down/350?cb=20200402074513" TargetMode="External"/><Relationship Id="rId2" Type="http://schemas.openxmlformats.org/officeDocument/2006/relationships/hyperlink" Target="https://static.wikia.nocookie.net/sega/images/b/bf/Dreamcast-set-orange.png/revision/latest/scale-to-width-down/350?cb=200709160946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4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static.wikia.nocookie.net/playstation/images/3/30/PlayStation_2.png/revision/latest/scale-to-width-down/1000?cb=2021050301594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upload.wikimedia.org/wikipedia/commons/thumb/8/83/Steam_icon_logo.svg/2048px-Steam_icon_logo.svg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s://static.wikia.nocookie.net/playstation/images/f/fb/PlayStation_Move.png/revision/latest?cb=20200707153254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hyperlink" Target="https://static.wikia.nocookie.net/nintendo/images/d/d7/The_Nintendo_Wii.png/revision/latest?cb=20120228012001&amp;path-prefix=en" TargetMode="External"/><Relationship Id="rId17" Type="http://schemas.openxmlformats.org/officeDocument/2006/relationships/image" Target="../media/image31.png"/><Relationship Id="rId2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16" Type="http://schemas.openxmlformats.org/officeDocument/2006/relationships/hyperlink" Target="https://static.wikia.nocookie.net/nintendo/images/f/f9/Nintendo_DSi_XLs.png/revision/latest?cb=20100830223409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xbox/images/9/9f/Xbox-360-phat.png/revision/latest?cb=20200328105035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s://static.wikia.nocookie.net/playstation/images/5/5c/PS3%26PS3slim.png/revision/latest?cb=20100808053121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s://static.wikia.nocookie.net/xbox/images/7/72/Orig-1200x900_1-0.jpg/revision/latest/scale-to-width-down/350?cb=20181122092402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s://static.wikia.nocookie.net/nintendo/images/b/b9/Nintendo_DS_Lite_White.png/revision/latest?cb=20120505223108&amp;path-prefix=e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playstation/images/5/5e/PlayStation_Vita.JPG/revision/latest/scale-to-width-down/350?cb=20170507215749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static.wikia.nocookie.net/nintendo/images/1/1d/New_Nintendo_2DS_XL_-_Hardware_020.png/revision/latest/scale-to-width-down/1000?cb=20170526143303&amp;path-prefix=en" TargetMode="External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s://static.wikia.nocookie.net/nintendo/images/7/78/Nintendo_3DS_%28Blue_Model%29.png/revision/latest/scale-to-width-down/1000?cb=20220602020552&amp;path-prefix=en" TargetMode="External"/><Relationship Id="rId17" Type="http://schemas.openxmlformats.org/officeDocument/2006/relationships/image" Target="../media/image40.png"/><Relationship Id="rId2" Type="http://schemas.openxmlformats.org/officeDocument/2006/relationships/hyperlink" Target="https://static.wikia.nocookie.net/xbox/images/f/f6/Xboxone-andkinect.png/revision/latest/scale-to-width-down/1000?cb=20210521045547" TargetMode="External"/><Relationship Id="rId16" Type="http://schemas.openxmlformats.org/officeDocument/2006/relationships/hyperlink" Target="https://static.wikia.nocookie.net/nintendo/images/9/9f/Nintendo_2DS.png/revision/latest/scale-to-width-down/1000?cb=20130828163255&amp;path-prefix=en" TargetMode="External"/><Relationship Id="rId20" Type="http://schemas.openxmlformats.org/officeDocument/2006/relationships/hyperlink" Target="https://static.wikia.nocookie.net/nintendo/images/0/0f/Nintendo_Switch_hardware_-_06.jpg/revision/latest/scale-to-width-down/350?cb=20170113160021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playstation/images/8/8c/PS4-Console-wDS4.png/revision/latest/scale-to-width-down/350?cb=20170512072253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s://static.wikia.nocookie.net/nintendo/images/c/c6/Wii_U_-_Console_and_Gamepad_%28Black%29_01_%28no_shadow%29.png/revision/latest/scale-to-width-down/350?cb=20170526204857&amp;path-prefix=en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s://static.wikia.nocookie.net/playstation/images/e/e5/Maxresdefault.jpg/revision/latest/scale-to-width-down/1000?cb=20200119174801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s://static.wikia.nocookie.net/nintendo/images/a/a0/NewNintendo3DSXL.png/revision/latest?cb=20141021014512&amp;path-prefix=en" TargetMode="External"/><Relationship Id="rId22" Type="http://schemas.openxmlformats.org/officeDocument/2006/relationships/hyperlink" Target="https://static.wikia.nocookie.net/nintendo/images/2/26/Blue_Switch_Lite.jpeg/revision/latest/scale-to-width-down/350?cb=20210413155535&amp;path-prefix=en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wikia.nocookie.net/xbox/images/b/b6/Xbox-Series-X.jpg/revision/latest/scale-to-width-down/350?cb=20191215055324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hyperlink" Target="https://gmedia.playstation.com/is/image/SIEPDC/vr2-hardware?fmt=png-alpha&amp;scl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wikia.nocookie.net/xbox/images/7/7d/Xboxseries-s.jpg/revision/latest/scale-to-width-down/1000?cb=20200908112159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hyperlink" Target="https://static.wikia.nocookie.net/nintendo/images/d/de/Nintendo_Switch_%28OLED_Model%29_-_White.jpg/revision/latest/scale-to-width-down/350?cb=20210707224555&amp;path-prefix=en" TargetMode="External"/><Relationship Id="rId4" Type="http://schemas.openxmlformats.org/officeDocument/2006/relationships/hyperlink" Target="https://static.wikia.nocookie.net/playstation/images/3/3b/Ps5-models.jpg/revision/latest/scale-to-width-down/350?cb=20200612003033" TargetMode="External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story.org/timeline/1947/" TargetMode="External"/><Relationship Id="rId2" Type="http://schemas.openxmlformats.org/officeDocument/2006/relationships/hyperlink" Target="https://www.computerhistory.org/timeline/19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istory.org/timeline/1952/" TargetMode="External"/><Relationship Id="rId5" Type="http://schemas.openxmlformats.org/officeDocument/2006/relationships/hyperlink" Target="https://www.computerhistory.org/timeline/1949/" TargetMode="External"/><Relationship Id="rId4" Type="http://schemas.openxmlformats.org/officeDocument/2006/relationships/hyperlink" Target="https://www.computerhistory.org/timeline/1948/" TargetMode="Externa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tic.wikia.nocookie.net/nintendo/images/0/0c/Nintendo_64_Console_%26_Controller.png/revision/latest/scale-to-width-down/350?cb=20201214023244&amp;path-prefix=en" TargetMode="External"/><Relationship Id="rId18" Type="http://schemas.openxmlformats.org/officeDocument/2006/relationships/hyperlink" Target="https://static.wikia.nocookie.net/nintendo/images/a/ad/Nintendo_GameCube_Purple_Model.png/revision/latest?cb=20120228013810&amp;path-prefix=en" TargetMode="External"/><Relationship Id="rId26" Type="http://schemas.openxmlformats.org/officeDocument/2006/relationships/hyperlink" Target="https://static.wikia.nocookie.net/playstation/images/5/5d/Sony-PSP-1000-Body.png/revision/latest/scale-to-width-down/1000?cb=20140831172947" TargetMode="External"/><Relationship Id="rId39" Type="http://schemas.openxmlformats.org/officeDocument/2006/relationships/hyperlink" Target="https://static.wikia.nocookie.net/nintendo/images/a/a0/NewNintendo3DSXL.png/revision/latest?cb=20141021014512&amp;path-prefix=en" TargetMode="External"/><Relationship Id="rId21" Type="http://schemas.openxmlformats.org/officeDocument/2006/relationships/hyperlink" Target="https://static.wikia.nocookie.net/playstation/images/3/30/PlayStation_2.png/revision/latest/scale-to-width-down/1000?cb=20210503015944" TargetMode="External"/><Relationship Id="rId34" Type="http://schemas.openxmlformats.org/officeDocument/2006/relationships/hyperlink" Target="https://static.wikia.nocookie.net/playstation/images/5/5e/PlayStation_Vita.JPG/revision/latest/scale-to-width-down/350?cb=20170507215749" TargetMode="External"/><Relationship Id="rId42" Type="http://schemas.openxmlformats.org/officeDocument/2006/relationships/hyperlink" Target="https://static.wikia.nocookie.net/nintendo/images/2/26/Blue_Switch_Lite.jpeg/revision/latest/scale-to-width-down/350?cb=20210413155535&amp;path-prefix=en" TargetMode="External"/><Relationship Id="rId47" Type="http://schemas.openxmlformats.org/officeDocument/2006/relationships/hyperlink" Target="https://static.wikia.nocookie.net/nintendo/images/d/de/Nintendo_Switch_%28OLED_Model%29_-_White.jpg/revision/latest/scale-to-width-down/350?cb=20210707224555&amp;path-prefix=en" TargetMode="External"/><Relationship Id="rId7" Type="http://schemas.openxmlformats.org/officeDocument/2006/relationships/hyperlink" Target="https://static.wikia.nocookie.net/sega/images/8/80/Master_System1.png/revision/latest/scale-to-width-down/350?cb=20180319103619" TargetMode="External"/><Relationship Id="rId2" Type="http://schemas.openxmlformats.org/officeDocument/2006/relationships/hyperlink" Target="https://static.wikia.nocookie.net/pacman/images/0/00/Pac-Man.png/revision/latest?cb=20131228020207" TargetMode="External"/><Relationship Id="rId16" Type="http://schemas.openxmlformats.org/officeDocument/2006/relationships/hyperlink" Target="https://static.wikia.nocookie.net/nintendo/images/a/aa/Game_Boy_Advance_Purple_Model.png/revision/latest/scale-to-width-down/350?cb=20220729214829&amp;path-prefix=en" TargetMode="External"/><Relationship Id="rId29" Type="http://schemas.openxmlformats.org/officeDocument/2006/relationships/hyperlink" Target="https://static.wikia.nocookie.net/nintendo/images/b/b9/Nintendo_DS_Lite_White.png/revision/latest?cb=20120505223108&amp;path-prefix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2/NES-Console-Set.jpg/1024px-NES-Console-Set.jpg" TargetMode="External"/><Relationship Id="rId11" Type="http://schemas.openxmlformats.org/officeDocument/2006/relationships/hyperlink" Target="https://regmedia.co.uk/2011/11/22/id_software_doom_1.jpg" TargetMode="External"/><Relationship Id="rId24" Type="http://schemas.openxmlformats.org/officeDocument/2006/relationships/hyperlink" Target="https://static.wikia.nocookie.net/xbox/images/9/9f/Xbox-360-phat.png/revision/latest?cb=20200328105035" TargetMode="External"/><Relationship Id="rId32" Type="http://schemas.openxmlformats.org/officeDocument/2006/relationships/hyperlink" Target="https://static.wikia.nocookie.net/xbox/images/f/f6/Xboxone-andkinect.png/revision/latest/scale-to-width-down/1000?cb=20210521045547" TargetMode="External"/><Relationship Id="rId37" Type="http://schemas.openxmlformats.org/officeDocument/2006/relationships/hyperlink" Target="https://static.wikia.nocookie.net/nintendo/images/7/78/Nintendo_3DS_%28Blue_Model%29.png/revision/latest/scale-to-width-down/1000?cb=20220602020552&amp;path-prefix=en" TargetMode="External"/><Relationship Id="rId40" Type="http://schemas.openxmlformats.org/officeDocument/2006/relationships/hyperlink" Target="https://static.wikia.nocookie.net/nintendo/images/1/1d/New_Nintendo_2DS_XL_-_Hardware_020.png/revision/latest/scale-to-width-down/1000?cb=20170526143303&amp;path-prefix=en" TargetMode="External"/><Relationship Id="rId45" Type="http://schemas.openxmlformats.org/officeDocument/2006/relationships/hyperlink" Target="https://static.wikia.nocookie.net/xbox/images/b/b6/Xbox-Series-X.jpg/revision/latest/scale-to-width-down/350?cb=20191215055324" TargetMode="External"/><Relationship Id="rId5" Type="http://schemas.openxmlformats.org/officeDocument/2006/relationships/hyperlink" Target="Game&amp;Watch%20Ball" TargetMode="External"/><Relationship Id="rId15" Type="http://schemas.openxmlformats.org/officeDocument/2006/relationships/hyperlink" Target="https://static.wikia.nocookie.net/sega/images/b/bf/Dreamcast-set-orange.png/revision/latest/scale-to-width-down/350?cb=20070916094647" TargetMode="External"/><Relationship Id="rId23" Type="http://schemas.openxmlformats.org/officeDocument/2006/relationships/hyperlink" Target="https://static.wikia.nocookie.net/nintendo/images/b/b1/Nintendo_DS_-_Original_Grey_Model.png/revision/latest/scale-to-width-down/1000?cb=20120827170725&amp;path-prefix=en" TargetMode="External"/><Relationship Id="rId28" Type="http://schemas.openxmlformats.org/officeDocument/2006/relationships/hyperlink" Target="https://static.wikia.nocookie.net/nintendo/images/d/d7/The_Nintendo_Wii.png/revision/latest?cb=20120228012001&amp;path-prefix=en" TargetMode="External"/><Relationship Id="rId36" Type="http://schemas.openxmlformats.org/officeDocument/2006/relationships/hyperlink" Target="https://static.wikia.nocookie.net/nintendo/images/c/c6/Wii_U_-_Console_and_Gamepad_%28Black%29_01_%28no_shadow%29.png/revision/latest/scale-to-width-down/350?cb=20170526204857&amp;path-prefix=en" TargetMode="External"/><Relationship Id="rId10" Type="http://schemas.openxmlformats.org/officeDocument/2006/relationships/hyperlink" Target="https://upload.wikimedia.org/wikipedia/commons/thumb/a/a1/Sega-Mega-Drive-JP-Mk1-Console-Set.jpg/375px-Sega-Mega-Drive-JP-Mk1-Console-Set.jpg" TargetMode="External"/><Relationship Id="rId19" Type="http://schemas.openxmlformats.org/officeDocument/2006/relationships/hyperlink" Target="https://images.ctfassets.net/wcfotm6rrl7u/6LMSGFiFadFWFf1gcQajFb/2a284d47092d116a5d1253c79bef5af1/snake-day-FEATURED-desktop.png?w=753&amp;h=423&amp;fm=avif&amp;q=88" TargetMode="External"/><Relationship Id="rId31" Type="http://schemas.openxmlformats.org/officeDocument/2006/relationships/hyperlink" Target="https://static.wikia.nocookie.net/playstation/images/f/fb/PlayStation_Move.png/revision/latest?cb=20200707153254" TargetMode="External"/><Relationship Id="rId44" Type="http://schemas.openxmlformats.org/officeDocument/2006/relationships/hyperlink" Target="https://static.wikia.nocookie.net/playstation/images/3/3b/Ps5-models.jpg/revision/latest/scale-to-width-down/350?cb=20200612003033" TargetMode="External"/><Relationship Id="rId4" Type="http://schemas.openxmlformats.org/officeDocument/2006/relationships/hyperlink" Target="https://upload.wikimedia.org/wikipedia/en/2/2a/Galaga.png" TargetMode="External"/><Relationship Id="rId9" Type="http://schemas.openxmlformats.org/officeDocument/2006/relationships/hyperlink" Target="https://static.wikia.nocookie.net/gameboy/images/3/32/Gameboy.jpg/revision/latest/scale-to-width-down/111?cb=20090102163330" TargetMode="External"/><Relationship Id="rId14" Type="http://schemas.openxmlformats.org/officeDocument/2006/relationships/hyperlink" Target="https://static.wikia.nocookie.net/nintendo/images/1/1d/Virtual-Boy-Set.png/revision/latest/scale-to-width-down/1000?cb=20230324190745&amp;path-prefix=en" TargetMode="External"/><Relationship Id="rId22" Type="http://schemas.openxmlformats.org/officeDocument/2006/relationships/hyperlink" Target="https://upload.wikimedia.org/wikipedia/commons/thumb/8/83/Steam_icon_logo.svg/2048px-Steam_icon_logo.svg.png" TargetMode="External"/><Relationship Id="rId27" Type="http://schemas.openxmlformats.org/officeDocument/2006/relationships/hyperlink" Target="https://static.wikia.nocookie.net/playstation/images/5/5c/PS3%26PS3slim.png/revision/latest?cb=20100808053121" TargetMode="External"/><Relationship Id="rId30" Type="http://schemas.openxmlformats.org/officeDocument/2006/relationships/hyperlink" Target="https://static.wikia.nocookie.net/nintendo/images/f/f9/Nintendo_DSi_XLs.png/revision/latest?cb=20100830223409&amp;path-prefix=en" TargetMode="External"/><Relationship Id="rId35" Type="http://schemas.openxmlformats.org/officeDocument/2006/relationships/hyperlink" Target="https://static.wikia.nocookie.net/playstation/images/8/8c/PS4-Console-wDS4.png/revision/latest/scale-to-width-down/350?cb=20170512072253" TargetMode="External"/><Relationship Id="rId43" Type="http://schemas.openxmlformats.org/officeDocument/2006/relationships/hyperlink" Target="https://gmedia.playstation.com/is/image/SIEPDC/vr2-hardware?fmt=png-alpha&amp;scl=1" TargetMode="External"/><Relationship Id="rId8" Type="http://schemas.openxmlformats.org/officeDocument/2006/relationships/hyperlink" Target="https://static.wikia.nocookie.net/nintendo/images/d/d4/Super_Nintendo_North_America_Model.png/revision/latest/scale-to-width-down/350?cb=20120228015705&amp;path-prefix=en" TargetMode="External"/><Relationship Id="rId3" Type="http://schemas.openxmlformats.org/officeDocument/2006/relationships/hyperlink" Target="https://mario.wiki.gallery/images/f/f3/Donkey_Kong_Arcade_25m_Screenshot.png" TargetMode="External"/><Relationship Id="rId12" Type="http://schemas.openxmlformats.org/officeDocument/2006/relationships/hyperlink" Target="https://upload.wikimedia.org/wikipedia/commons/thumb/6/60/PlayStation-SCPH-1000-with-Controller.jpg/375px-PlayStation-SCPH-1000-with-Controller.jpg" TargetMode="External"/><Relationship Id="rId17" Type="http://schemas.openxmlformats.org/officeDocument/2006/relationships/hyperlink" Target="https://static.wikia.nocookie.net/nintendo/images/4/4e/Game_Boy_Advance_SP_Red_Model.png/revision/latest/scale-to-width-down/1000?cb=20121130172706&amp;path-prefix=en" TargetMode="External"/><Relationship Id="rId25" Type="http://schemas.openxmlformats.org/officeDocument/2006/relationships/hyperlink" Target="https://static.wikia.nocookie.net/xbox/images/7/72/Orig-1200x900_1-0.jpg/revision/latest/scale-to-width-down/350?cb=20181122092402" TargetMode="External"/><Relationship Id="rId33" Type="http://schemas.openxmlformats.org/officeDocument/2006/relationships/hyperlink" Target="https://static.wikia.nocookie.net/playstation/images/e/e5/Maxresdefault.jpg/revision/latest/scale-to-width-down/1000?cb=20200119174801" TargetMode="External"/><Relationship Id="rId38" Type="http://schemas.openxmlformats.org/officeDocument/2006/relationships/hyperlink" Target="https://static.wikia.nocookie.net/nintendo/images/9/9f/Nintendo_2DS.png/revision/latest/scale-to-width-down/1000?cb=20130828163255&amp;path-prefix=en" TargetMode="External"/><Relationship Id="rId46" Type="http://schemas.openxmlformats.org/officeDocument/2006/relationships/hyperlink" Target="https://static.wikia.nocookie.net/xbox/images/7/7d/Xboxseries-s.jpg/revision/latest/scale-to-width-down/1000?cb=20200908112159" TargetMode="External"/><Relationship Id="rId20" Type="http://schemas.openxmlformats.org/officeDocument/2006/relationships/hyperlink" Target="https://static.wikia.nocookie.net/xbox/images/3/3a/Original-xbox.png/revision/latest/scale-to-width-down/350?cb=20200402074513" TargetMode="External"/><Relationship Id="rId41" Type="http://schemas.openxmlformats.org/officeDocument/2006/relationships/hyperlink" Target="https://static.wikia.nocookie.net/nintendo/images/0/0f/Nintendo_Switch_hardware_-_06.jpg/revision/latest/scale-to-width-down/350?cb=20170113160021&amp;path-prefix=e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static.wikia.nocookie.net/pacman/images/0/00/Pac-Man.png/revision/latest?cb=201312280202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en/2/2a/Galaga.p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ario.wiki.gallery/images/f/f3/Donkey_Kong_Arcade_25m_Screenshot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atic.wikia.nocookie.net/nintendo/images/d/df/Ball.jpg/revision/latest?cb=20071214131925&amp;path-prefix=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upload.wikimedia.org/wikipedia/commons/thumb/8/82/NES-Console-Set.jpg/1024px-NES-Console-Se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static.wikia.nocookie.net/sega/images/8/80/Master_System1.png/revision/latest/scale-to-width-down/350?cb=201803191036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825B-C8AB-5125-51A4-DE72864EB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Industry Analyses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63D05-68B0-E296-F49C-CE69FE0D3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Richard Pountney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7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B654-D41C-55D1-31F7-F53F29C9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B8AA-8223-7DD8-4673-67924AB7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18" y="2097088"/>
            <a:ext cx="8037347" cy="3541714"/>
          </a:xfrm>
        </p:spPr>
        <p:txBody>
          <a:bodyPr>
            <a:normAutofit/>
          </a:bodyPr>
          <a:lstStyle/>
          <a:p>
            <a:r>
              <a:rPr lang="en-US" sz="2200" dirty="0"/>
              <a:t>This Gen includes games &amp; consoles released between 1987 – 1996</a:t>
            </a:r>
            <a:br>
              <a:rPr lang="en-US" sz="2200" dirty="0"/>
            </a:br>
            <a:r>
              <a:rPr lang="en-US" sz="2200" dirty="0"/>
              <a:t>This Gen was also referred to as the ’16-bit era’</a:t>
            </a:r>
          </a:p>
          <a:p>
            <a:r>
              <a:rPr lang="en-US" sz="2200" dirty="0"/>
              <a:t> 16-bit microprocessors, 16-bit colour palettes (which provided up to 65,536 different colours)</a:t>
            </a:r>
          </a:p>
          <a:p>
            <a:r>
              <a:rPr lang="en-US" sz="2200" dirty="0"/>
              <a:t>Stereo audio was introduced, which allowed for separate left &amp; right channels.</a:t>
            </a:r>
          </a:p>
          <a:p>
            <a:r>
              <a:rPr lang="en-US" sz="2200" dirty="0"/>
              <a:t>Controllers featured more inputs than the previous gen.</a:t>
            </a:r>
            <a:endParaRPr lang="en-AU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F718B-5635-EAEA-E78A-962C4787D2C2}"/>
              </a:ext>
            </a:extLst>
          </p:cNvPr>
          <p:cNvSpPr txBox="1">
            <a:spLocks/>
          </p:cNvSpPr>
          <p:nvPr/>
        </p:nvSpPr>
        <p:spPr>
          <a:xfrm>
            <a:off x="9039069" y="2098051"/>
            <a:ext cx="2856537" cy="35417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Sega Genesis/Sega Mega Drive</a:t>
            </a:r>
          </a:p>
          <a:p>
            <a:r>
              <a:rPr lang="en-AU" dirty="0"/>
              <a:t>Super Nintendo Entertainment System (SNES)</a:t>
            </a:r>
          </a:p>
          <a:p>
            <a:r>
              <a:rPr lang="en-AU" dirty="0"/>
              <a:t>Nintendo Game Boy</a:t>
            </a:r>
          </a:p>
          <a:p>
            <a:r>
              <a:rPr lang="en-AU" dirty="0"/>
              <a:t>Neo Geo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446BD9F-0280-E48D-B667-6C9F3FA3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19" y="5019360"/>
            <a:ext cx="3333750" cy="161925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4F4A547-DEE8-D326-5B4F-5CF5F610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8" y="144780"/>
            <a:ext cx="1057275" cy="176212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AA55714-340D-0097-BADC-C91298A83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811" y="144780"/>
            <a:ext cx="3571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2E3E-4F3E-E239-DD48-45E3829D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8B22-8771-759B-B94B-3A832692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02" y="2097088"/>
            <a:ext cx="8586865" cy="4286224"/>
          </a:xfrm>
        </p:spPr>
        <p:txBody>
          <a:bodyPr>
            <a:normAutofit/>
          </a:bodyPr>
          <a:lstStyle/>
          <a:p>
            <a:r>
              <a:rPr lang="en-US" dirty="0"/>
              <a:t>Texture mapping &amp; 3D lighting which allowed for 3D polygonal graphical rendering in real-time.</a:t>
            </a:r>
          </a:p>
          <a:p>
            <a:r>
              <a:rPr lang="en-US" dirty="0"/>
              <a:t>this replaced the 2.5D graphics that were used to emulate 3D graphics.</a:t>
            </a:r>
          </a:p>
          <a:p>
            <a:r>
              <a:rPr lang="en-US" dirty="0" err="1"/>
              <a:t>iD</a:t>
            </a:r>
            <a:r>
              <a:rPr lang="en-US" dirty="0"/>
              <a:t> software made one of the first game engines that separated the gameplay &amp; rendering from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407CD-8E55-2392-2FA9-B89D4EC6C2C7}"/>
              </a:ext>
            </a:extLst>
          </p:cNvPr>
          <p:cNvSpPr txBox="1"/>
          <p:nvPr/>
        </p:nvSpPr>
        <p:spPr>
          <a:xfrm>
            <a:off x="8889167" y="2255041"/>
            <a:ext cx="2997355" cy="3970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Some early 3D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Virtua Racing (Sega AM2)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Hovertank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Catacomb 3-D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1"/>
                </a:solidFill>
              </a:rPr>
              <a:t>Wofenstein</a:t>
            </a:r>
            <a:r>
              <a:rPr lang="en-AU" dirty="0">
                <a:solidFill>
                  <a:schemeClr val="tx1"/>
                </a:solidFill>
              </a:rPr>
              <a:t> 3D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Doom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Ultima Underworld (Blue Sky Productions)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Duke </a:t>
            </a:r>
            <a:r>
              <a:rPr lang="en-AU" dirty="0" err="1">
                <a:solidFill>
                  <a:schemeClr val="tx1"/>
                </a:solidFill>
              </a:rPr>
              <a:t>Nukem</a:t>
            </a:r>
            <a:r>
              <a:rPr lang="en-AU" dirty="0">
                <a:solidFill>
                  <a:schemeClr val="tx1"/>
                </a:solidFill>
              </a:rPr>
              <a:t> 3D (3D Realms)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Marathon (Bungie)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Quake (</a:t>
            </a:r>
            <a:r>
              <a:rPr lang="en-AU" dirty="0" err="1">
                <a:solidFill>
                  <a:schemeClr val="tx1"/>
                </a:solidFill>
              </a:rPr>
              <a:t>iD</a:t>
            </a:r>
            <a:r>
              <a:rPr lang="en-AU" dirty="0">
                <a:solidFill>
                  <a:schemeClr val="tx1"/>
                </a:solidFill>
              </a:rPr>
              <a:t> Software)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609793B-35FE-05B3-AD25-F9E9DE16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4646295"/>
            <a:ext cx="3061652" cy="20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350F-3D97-83E9-618B-F853B677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call the Doom crash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04C-1A9C-93C1-6B16-915BA36D2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Doom caused a network crash when it was initially released.</a:t>
            </a:r>
          </a:p>
          <a:p>
            <a:r>
              <a:rPr lang="en-US" dirty="0"/>
              <a:t>This was because of how many people tried to download it at once which caused an overload on the network causing it to crash.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008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F962-1B23-D2AB-DB83-C9BF90A7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3D Graphics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9E93-1BE8-8B14-7999-4354B1EA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Thanks to 3D graphics, a lot of the industry started moving towards mostly using 3D assets in their games.</a:t>
            </a:r>
            <a:endParaRPr lang="en-AU" dirty="0"/>
          </a:p>
          <a:p>
            <a:r>
              <a:rPr lang="en-AU" dirty="0"/>
              <a:t>Though the hardware at the time was still limiting what could be done. </a:t>
            </a:r>
          </a:p>
        </p:txBody>
      </p:sp>
    </p:spTree>
    <p:extLst>
      <p:ext uri="{BB962C8B-B14F-4D97-AF65-F5344CB8AC3E}">
        <p14:creationId xmlns:p14="http://schemas.microsoft.com/office/powerpoint/2010/main" val="426238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C906-82C1-883D-3A09-E2D11034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0913-67F0-0FE3-ADCE-1FC379F3F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9" y="2097088"/>
            <a:ext cx="7419971" cy="4273732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1993 – 2000</a:t>
            </a:r>
            <a:br>
              <a:rPr lang="en-US" sz="2000" dirty="0"/>
            </a:br>
            <a:r>
              <a:rPr lang="en-US" sz="2000" dirty="0"/>
              <a:t>This Gen was also referred to as the 32-bit or 64-bit era</a:t>
            </a:r>
          </a:p>
          <a:p>
            <a:r>
              <a:rPr lang="en-US" sz="2000" dirty="0"/>
              <a:t>3D games become prevalent.</a:t>
            </a:r>
          </a:p>
          <a:p>
            <a:r>
              <a:rPr lang="en-US" sz="2000" dirty="0"/>
              <a:t>Most companies transitioned to storing games on CDs except for Nintendo who stayed with cartridges.</a:t>
            </a:r>
          </a:p>
          <a:p>
            <a:r>
              <a:rPr lang="en-US" sz="2000" dirty="0"/>
              <a:t>Analogue joysticks on controllers started being prevalent.</a:t>
            </a:r>
          </a:p>
          <a:p>
            <a:r>
              <a:rPr lang="en-US" sz="2000" dirty="0"/>
              <a:t>CD-quality audio was being used.</a:t>
            </a:r>
            <a:endParaRPr lang="en-AU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C5FD67-CC4D-4149-61A9-853ACCC4C5B1}"/>
              </a:ext>
            </a:extLst>
          </p:cNvPr>
          <p:cNvSpPr txBox="1">
            <a:spLocks/>
          </p:cNvSpPr>
          <p:nvPr/>
        </p:nvSpPr>
        <p:spPr>
          <a:xfrm>
            <a:off x="9144000" y="2097088"/>
            <a:ext cx="2646675" cy="42737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AU" dirty="0"/>
              <a:t>Sony PlayStation</a:t>
            </a:r>
          </a:p>
          <a:p>
            <a:r>
              <a:rPr lang="en-AU" dirty="0"/>
              <a:t>Nintendo 64</a:t>
            </a:r>
          </a:p>
          <a:p>
            <a:r>
              <a:rPr lang="en-AU" dirty="0"/>
              <a:t>Nintendo Virtual Boy (The predecessor of all VR)</a:t>
            </a:r>
          </a:p>
          <a:p>
            <a:r>
              <a:rPr lang="en-AU" dirty="0"/>
              <a:t>Nintendo Game Boy </a:t>
            </a:r>
            <a:r>
              <a:rPr lang="en-AU" dirty="0" err="1"/>
              <a:t>Color</a:t>
            </a:r>
            <a:endParaRPr lang="en-AU" dirty="0"/>
          </a:p>
          <a:p>
            <a:r>
              <a:rPr lang="en-AU" dirty="0"/>
              <a:t>Sega Saturn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25FC2BE-6EE2-186F-C748-2F51733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0" y="260032"/>
            <a:ext cx="3571875" cy="1552575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B34A51DE-72BD-A912-4121-1E187888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05" y="4773930"/>
            <a:ext cx="3333750" cy="17907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329AC383-E681-D132-F412-1ED773247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459" y="3956935"/>
            <a:ext cx="1975444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5319-6F77-8188-90B7-6B6A831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1990’s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C8E-4E1D-B7FA-F1EC-44F5A388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PC gaming gains more traction</a:t>
            </a:r>
          </a:p>
          <a:p>
            <a:r>
              <a:rPr lang="en-AU" dirty="0"/>
              <a:t>Emergence of game genres</a:t>
            </a:r>
          </a:p>
          <a:p>
            <a:r>
              <a:rPr lang="en-AU" dirty="0"/>
              <a:t>Modding communities started to grow</a:t>
            </a:r>
          </a:p>
        </p:txBody>
      </p:sp>
    </p:spTree>
    <p:extLst>
      <p:ext uri="{BB962C8B-B14F-4D97-AF65-F5344CB8AC3E}">
        <p14:creationId xmlns:p14="http://schemas.microsoft.com/office/powerpoint/2010/main" val="333288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22EE-1B09-F2BF-DBC3-C18F6E0F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879" y="618518"/>
            <a:ext cx="8197531" cy="1478570"/>
          </a:xfrm>
        </p:spPr>
        <p:txBody>
          <a:bodyPr/>
          <a:lstStyle/>
          <a:p>
            <a:r>
              <a:rPr lang="en-US" dirty="0"/>
              <a:t>Sixth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0610-C0BC-7667-3776-45758703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33" y="2097088"/>
            <a:ext cx="733402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1998 – 2013</a:t>
            </a:r>
            <a:br>
              <a:rPr lang="en-AU" sz="2000" dirty="0"/>
            </a:br>
            <a:r>
              <a:rPr lang="en-AU" sz="2000" dirty="0"/>
              <a:t>This Gen sometimes is referred to as the 128-bit era</a:t>
            </a:r>
          </a:p>
          <a:p>
            <a:r>
              <a:rPr lang="en-AU" sz="2000" dirty="0"/>
              <a:t>In 2000 China bans game consoles</a:t>
            </a:r>
          </a:p>
          <a:p>
            <a:r>
              <a:rPr lang="en-AU" sz="2000" dirty="0"/>
              <a:t>Online gaming services start becoming accessible</a:t>
            </a:r>
          </a:p>
          <a:p>
            <a:pPr lvl="1"/>
            <a:r>
              <a:rPr lang="en-AU" sz="1800" dirty="0"/>
              <a:t>Full online gaming experience (Xbox Live)</a:t>
            </a:r>
          </a:p>
          <a:p>
            <a:pPr lvl="1"/>
            <a:r>
              <a:rPr lang="en-AU" sz="1800" dirty="0"/>
              <a:t>Game download directly over the internet.</a:t>
            </a:r>
          </a:p>
          <a:p>
            <a:r>
              <a:rPr lang="en-AU" sz="2000" dirty="0"/>
              <a:t>Saving games directly to a hard disk had become possible.</a:t>
            </a:r>
          </a:p>
          <a:p>
            <a:r>
              <a:rPr lang="en-AU" sz="2000" dirty="0"/>
              <a:t>First phone game Snake was introduced by Nokia phones.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1C83B0-7AEE-4EFE-B13F-A5FD222E5147}"/>
              </a:ext>
            </a:extLst>
          </p:cNvPr>
          <p:cNvSpPr txBox="1">
            <a:spLocks/>
          </p:cNvSpPr>
          <p:nvPr/>
        </p:nvSpPr>
        <p:spPr>
          <a:xfrm>
            <a:off x="8994098" y="1965960"/>
            <a:ext cx="2923993" cy="34594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Consoles:</a:t>
            </a:r>
          </a:p>
          <a:p>
            <a:r>
              <a:rPr lang="en-US" sz="2000" dirty="0"/>
              <a:t>Sega Dreamcast</a:t>
            </a:r>
          </a:p>
          <a:p>
            <a:r>
              <a:rPr lang="en-US" sz="2000" dirty="0"/>
              <a:t>Sony PlayStation 2</a:t>
            </a:r>
          </a:p>
          <a:p>
            <a:pPr lvl="1"/>
            <a:r>
              <a:rPr lang="en-US" sz="1600" dirty="0"/>
              <a:t>PlayStation 2 Slim</a:t>
            </a:r>
          </a:p>
          <a:p>
            <a:r>
              <a:rPr lang="en-US" sz="2000" dirty="0"/>
              <a:t>Nintendo GameCube</a:t>
            </a:r>
          </a:p>
          <a:p>
            <a:r>
              <a:rPr lang="en-US" sz="2000" dirty="0"/>
              <a:t>Microsoft Xbox</a:t>
            </a:r>
          </a:p>
          <a:p>
            <a:r>
              <a:rPr lang="en-US" sz="2000" dirty="0"/>
              <a:t>Nintendo Gameboy Advanced (&amp; SP)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33DDC68-5843-65CD-DEB9-D81B2AE2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279" y="224819"/>
            <a:ext cx="2591211" cy="152511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475BFEC-FB80-9E95-8875-2CF5021F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6094" y="5706586"/>
            <a:ext cx="1436147" cy="828862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DC4FDDFF-FB5E-9281-B028-A57658426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583" y="5545310"/>
            <a:ext cx="1464904" cy="1151414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5985BA7-806F-6683-EEE7-91F4575A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450" y="4236720"/>
            <a:ext cx="2213526" cy="2621280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2F87CD59-3EC5-3870-492C-E524FD1F67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8075" y="5736927"/>
            <a:ext cx="1786863" cy="1005110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BC1E4AF4-39B8-CEB5-2548-22186AFFF2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9868" y="2490787"/>
            <a:ext cx="3333750" cy="1876425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FFDA0371-5D46-9B68-908E-C191A15351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456" y="58292"/>
            <a:ext cx="2303238" cy="2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1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3D5A-B12A-8E95-8850-17DBF731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C0E5-F33E-0FB5-A04C-2667C321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79" y="2097088"/>
            <a:ext cx="11482465" cy="42112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Digital Market was created as a way to distribute updates to published games &amp; to implement stronger anti-cheat &amp; anti-piracy measures.</a:t>
            </a:r>
            <a:endParaRPr lang="en-AU" dirty="0"/>
          </a:p>
          <a:p>
            <a:r>
              <a:rPr lang="en-AU" dirty="0"/>
              <a:t>2003 was the Launch of Steam which was created to publish &amp; distribute games made by Valve on PC.</a:t>
            </a:r>
          </a:p>
          <a:p>
            <a:r>
              <a:rPr lang="en-AU" dirty="0"/>
              <a:t> In 2005, negotiations started for third-party publishers to distribute their games on Steam.</a:t>
            </a:r>
          </a:p>
          <a:p>
            <a:r>
              <a:rPr lang="en-AU" dirty="0"/>
              <a:t>From 2007 onward, Larger publishers distribute their games on Steam.</a:t>
            </a:r>
          </a:p>
          <a:p>
            <a:r>
              <a:rPr lang="en-AU" dirty="0"/>
              <a:t>There were 13 Million Steam accounts created &amp; 150 games were available for purchase by May 2007.</a:t>
            </a:r>
          </a:p>
          <a:p>
            <a:r>
              <a:rPr lang="en-AU" dirty="0"/>
              <a:t> In 2012 &amp; onwards, AAA publishers started creating their own digital platforms.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670FF68-A060-658F-FB9B-F9E3E50E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68" y="108123"/>
            <a:ext cx="20726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EBB8-C92F-05AE-B42C-5D53B3D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Digital Markets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290C-B2A0-18C6-1DBC-51A37258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13" y="2097088"/>
            <a:ext cx="11587397" cy="4258742"/>
          </a:xfrm>
        </p:spPr>
        <p:txBody>
          <a:bodyPr>
            <a:normAutofit/>
          </a:bodyPr>
          <a:lstStyle/>
          <a:p>
            <a:r>
              <a:rPr lang="en-AU"/>
              <a:t>Thanks </a:t>
            </a:r>
            <a:r>
              <a:rPr lang="en-AU" dirty="0"/>
              <a:t>to digital markets, games had gotten easier to obtain because you didn’t need to always go to stores to search for the game you wanted.</a:t>
            </a:r>
          </a:p>
          <a:p>
            <a:r>
              <a:rPr lang="en-AU" dirty="0"/>
              <a:t>Digital Market platforms/applications have layouts that are good to navigate through &amp; to access what you’d need.</a:t>
            </a:r>
          </a:p>
          <a:p>
            <a:r>
              <a:rPr lang="en-AU" dirty="0"/>
              <a:t>The hardware limitations are the hardware components in your computer.</a:t>
            </a:r>
          </a:p>
          <a:p>
            <a:r>
              <a:rPr lang="en-AU" dirty="0"/>
              <a:t>The software limitations are the app version &amp; if it is compatible with your system software.</a:t>
            </a:r>
          </a:p>
        </p:txBody>
      </p:sp>
    </p:spTree>
    <p:extLst>
      <p:ext uri="{BB962C8B-B14F-4D97-AF65-F5344CB8AC3E}">
        <p14:creationId xmlns:p14="http://schemas.microsoft.com/office/powerpoint/2010/main" val="50089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DF29-0441-E105-B5E0-A7E180ED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0869-1328-FADD-2C8A-D6A6F3C9D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97088"/>
            <a:ext cx="7360920" cy="4303713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2005 – 2017</a:t>
            </a:r>
          </a:p>
          <a:p>
            <a:r>
              <a:rPr lang="en-US" sz="2000" dirty="0"/>
              <a:t>Gaming with Motion-sensing became popular.</a:t>
            </a:r>
            <a:br>
              <a:rPr lang="en-US" sz="2000" dirty="0"/>
            </a:br>
            <a:r>
              <a:rPr lang="en-US" sz="2000" dirty="0"/>
              <a:t>The motion sensors are PlayStation Move, Xbox Kinect &amp; the Wii (the Wii remote &amp; Inferred sensor)</a:t>
            </a:r>
          </a:p>
          <a:p>
            <a:r>
              <a:rPr lang="en-US" sz="2000" dirty="0"/>
              <a:t>Sony included a native 3D Blu-ray disc player in their consoles.</a:t>
            </a:r>
          </a:p>
          <a:p>
            <a:r>
              <a:rPr lang="en-AU" sz="2000" dirty="0"/>
              <a:t>Microsoft offered games that were natively rendered in HD resolution on their console.</a:t>
            </a:r>
          </a:p>
          <a:p>
            <a:r>
              <a:rPr lang="en-AU" sz="2000" dirty="0"/>
              <a:t>Nintendo marketed its console to hardcore, casual, &amp; non-gamers.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20F09-7C78-4902-FDDE-1A489AA9E344}"/>
              </a:ext>
            </a:extLst>
          </p:cNvPr>
          <p:cNvSpPr txBox="1">
            <a:spLocks/>
          </p:cNvSpPr>
          <p:nvPr/>
        </p:nvSpPr>
        <p:spPr>
          <a:xfrm>
            <a:off x="8732846" y="2097086"/>
            <a:ext cx="3518263" cy="43733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Consoles</a:t>
            </a:r>
            <a:r>
              <a:rPr lang="en-AU" dirty="0"/>
              <a:t>:</a:t>
            </a:r>
          </a:p>
          <a:p>
            <a:pPr>
              <a:spcBef>
                <a:spcPts val="0"/>
              </a:spcBef>
            </a:pPr>
            <a:r>
              <a:rPr lang="en-AU" dirty="0"/>
              <a:t>Microsoft Xbox 360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3 (PS3)</a:t>
            </a:r>
          </a:p>
          <a:p>
            <a:pPr>
              <a:spcBef>
                <a:spcPts val="0"/>
              </a:spcBef>
            </a:pPr>
            <a:r>
              <a:rPr lang="en-AU" dirty="0"/>
              <a:t>Sony PlayStation Portable (PSP)</a:t>
            </a:r>
          </a:p>
          <a:p>
            <a:pPr>
              <a:spcBef>
                <a:spcPts val="0"/>
              </a:spcBef>
            </a:pPr>
            <a:r>
              <a:rPr lang="en-AU" dirty="0"/>
              <a:t>Nintendo Wii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 Lite</a:t>
            </a:r>
          </a:p>
          <a:p>
            <a:pPr>
              <a:spcBef>
                <a:spcPts val="0"/>
              </a:spcBef>
            </a:pPr>
            <a:r>
              <a:rPr lang="en-AU" dirty="0"/>
              <a:t>Nintendo DSi</a:t>
            </a:r>
          </a:p>
          <a:p>
            <a:pPr lvl="1">
              <a:spcBef>
                <a:spcPts val="0"/>
              </a:spcBef>
            </a:pPr>
            <a:r>
              <a:rPr lang="en-AU" dirty="0"/>
              <a:t>DSi XL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A012883-3747-C026-C88F-E18951AF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56" y="5247668"/>
            <a:ext cx="1764664" cy="1381732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A8FC443-9A46-D2F3-3744-C72C69A9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7" y="5625513"/>
            <a:ext cx="1783555" cy="1003887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E0EF6D2C-6B9D-1748-61BC-170F52BC0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1914" y="152399"/>
            <a:ext cx="1332110" cy="194468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E86F40CD-AC2F-2C55-1C2A-6714035C5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042160" cy="1149736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04DB0308-9112-A79C-73C0-391EE8C80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392" y="281830"/>
            <a:ext cx="2240280" cy="1582198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E2392CF-6665-BD79-BBBC-F3684C84F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4223" y="1993022"/>
            <a:ext cx="1371600" cy="1521676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AEC18254-F5D2-F7FB-9C93-2BF676C7E8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291" y="5533377"/>
            <a:ext cx="1370523" cy="1309384"/>
          </a:xfrm>
          <a:prstGeom prst="rect">
            <a:avLst/>
          </a:prstGeom>
        </p:spPr>
      </p:pic>
      <p:pic>
        <p:nvPicPr>
          <p:cNvPr id="12" name="Picture 11">
            <a:hlinkClick r:id="rId16"/>
            <a:extLst>
              <a:ext uri="{FF2B5EF4-FFF2-40B4-BE49-F238E27FC236}">
                <a16:creationId xmlns:a16="http://schemas.microsoft.com/office/drawing/2014/main" id="{3E24BEAF-AEF3-A633-6681-B38562BDEA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8049" y="3643692"/>
            <a:ext cx="2029271" cy="1738282"/>
          </a:xfrm>
          <a:prstGeom prst="rect">
            <a:avLst/>
          </a:prstGeom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4925BED8-FD2E-57EA-8690-DAE5E297CB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456078" y="5369674"/>
            <a:ext cx="1149737" cy="15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6363-F497-BDCF-6A96-AE292823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27AC0-F5D7-D4C2-B683-DEB871EE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2097088"/>
            <a:ext cx="10771093" cy="414239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There were old fashion PCs that are very primitive compared to modern-day ones.</a:t>
            </a:r>
          </a:p>
          <a:p>
            <a:r>
              <a:rPr lang="en-AU" sz="2000" dirty="0"/>
              <a:t>In 1945 John von Neumann wrote the </a:t>
            </a:r>
            <a:r>
              <a:rPr lang="en-AU" sz="2000" i="1" dirty="0"/>
              <a:t>First Draft of a Report on the EDVAC</a:t>
            </a:r>
          </a:p>
          <a:p>
            <a:pPr lvl="1"/>
            <a:r>
              <a:rPr lang="en-AU" sz="1800" dirty="0"/>
              <a:t>He outlines the architecture of a stored-program computer, this included electronic storage of programming data &amp; information. This would eliminate the need for the more clumsy methods of programming such as plugboards, punched cards &amp; paper.</a:t>
            </a:r>
          </a:p>
          <a:p>
            <a:r>
              <a:rPr lang="en-AU" sz="2000" dirty="0"/>
              <a:t>In 1947 The first bug was found</a:t>
            </a:r>
          </a:p>
          <a:p>
            <a:pPr lvl="1"/>
            <a:r>
              <a:rPr lang="en-AU" sz="1800" dirty="0"/>
              <a:t>Grace Hopper records what she jokingly called the first actual computer bug. This was a moth stuck between relay contacts of the Harvard Mark II.</a:t>
            </a:r>
          </a:p>
          <a:p>
            <a:pPr lvl="1"/>
            <a:r>
              <a:rPr lang="en-AU" sz="1800" dirty="0"/>
              <a:t>Grace Hopper served on the committee to develop COBOL, which is a standard &amp; widely adopted programming language that had transformed the way software was developed for business applications. COBOL is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73623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FCF1-9455-4A80-A964-E104EBFD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36" y="511838"/>
            <a:ext cx="6815795" cy="646402"/>
          </a:xfrm>
        </p:spPr>
        <p:txBody>
          <a:bodyPr>
            <a:normAutofit/>
          </a:bodyPr>
          <a:lstStyle/>
          <a:p>
            <a:r>
              <a:rPr lang="en-US" dirty="0"/>
              <a:t>Eighth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2744-EE25-C478-F41E-07604303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6" y="1158240"/>
            <a:ext cx="7627620" cy="5059680"/>
          </a:xfrm>
        </p:spPr>
        <p:txBody>
          <a:bodyPr>
            <a:noAutofit/>
          </a:bodyPr>
          <a:lstStyle/>
          <a:p>
            <a:r>
              <a:rPr lang="en-US" sz="2000" dirty="0"/>
              <a:t>This Gen includes games &amp; consoles released between 2012 – Present</a:t>
            </a:r>
          </a:p>
          <a:p>
            <a:r>
              <a:rPr lang="en-US" sz="2000" dirty="0"/>
              <a:t>A Lage focus of this gen is digital distribution &amp; games as a service.</a:t>
            </a:r>
          </a:p>
          <a:p>
            <a:r>
              <a:rPr lang="en-AU" sz="2000" dirty="0"/>
              <a:t>Virtual Reality (VR) started emerging &amp; gaining more focus as the future of gaming technology</a:t>
            </a:r>
          </a:p>
          <a:p>
            <a:r>
              <a:rPr lang="en-AU" sz="2000" dirty="0"/>
              <a:t>Cloud gaming was becoming more used because it allowed users to run their games on remote servers &amp; stream them to their devices.</a:t>
            </a:r>
          </a:p>
          <a:p>
            <a:r>
              <a:rPr lang="en-AU" sz="2000" dirty="0"/>
              <a:t>Upgraded/alternate versions of the consoles got released mid-gen.</a:t>
            </a:r>
          </a:p>
          <a:p>
            <a:r>
              <a:rPr lang="en-AU" sz="2000" dirty="0"/>
              <a:t>Mobile gaming started gaining more traction, eroding the handheld console market.</a:t>
            </a:r>
          </a:p>
          <a:p>
            <a:r>
              <a:rPr lang="en-AU" sz="2000" dirty="0"/>
              <a:t>2015 China lifts their ban on video game consoles.</a:t>
            </a:r>
          </a:p>
          <a:p>
            <a:r>
              <a:rPr lang="en-AU" sz="2000" dirty="0"/>
              <a:t>Micro-consoles start getting released.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BA41E-850F-D8B5-5D88-FAF128399241}"/>
              </a:ext>
            </a:extLst>
          </p:cNvPr>
          <p:cNvSpPr txBox="1">
            <a:spLocks/>
          </p:cNvSpPr>
          <p:nvPr/>
        </p:nvSpPr>
        <p:spPr>
          <a:xfrm>
            <a:off x="9235440" y="0"/>
            <a:ext cx="2956560" cy="63398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Consoles: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Microsoft: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Xbox One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Xbox One X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Kinect 2.0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Sony: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Vita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4 (PS4)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Slim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PlayStation 4 Pro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PlayStation VR (PSVR)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Nintendo: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Wii U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2DS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3DS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New 3DS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3DS XL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New 2DS XL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Switch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Switch Lite</a:t>
            </a:r>
            <a:endParaRPr lang="en-AU" sz="16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CBA9CB4-6BAD-71C1-98A6-86D03763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82" y="0"/>
            <a:ext cx="1295218" cy="100638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FE6DE2C-1A9B-43B9-4EBE-E7993B391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803" y="2335555"/>
            <a:ext cx="1481999" cy="83436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ADEAF06-A3D7-58FC-B7CF-459DC0F0D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107" y="1341121"/>
            <a:ext cx="1393367" cy="696684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19F10A0E-2E9E-38F2-504C-7BF64DA97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0803" y="0"/>
            <a:ext cx="1534637" cy="938322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C2004979-80CC-20CD-5046-51652612D3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6872" y="3429000"/>
            <a:ext cx="1543285" cy="696683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316DDDF4-621B-300F-E442-CDFEFE98C7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5031" y="1220913"/>
            <a:ext cx="1122653" cy="991303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D83230F8-CEFA-8CD3-7CE9-253212AED2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4097" y="3429000"/>
            <a:ext cx="1276702" cy="1075273"/>
          </a:xfrm>
          <a:prstGeom prst="rect">
            <a:avLst/>
          </a:prstGeom>
        </p:spPr>
      </p:pic>
      <p:pic>
        <p:nvPicPr>
          <p:cNvPr id="12" name="Picture 11">
            <a:hlinkClick r:id="rId16"/>
            <a:extLst>
              <a:ext uri="{FF2B5EF4-FFF2-40B4-BE49-F238E27FC236}">
                <a16:creationId xmlns:a16="http://schemas.microsoft.com/office/drawing/2014/main" id="{7D3E00C4-378D-B778-476C-C99AB91004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320645"/>
            <a:ext cx="890883" cy="717160"/>
          </a:xfrm>
          <a:prstGeom prst="rect">
            <a:avLst/>
          </a:prstGeom>
        </p:spPr>
      </p:pic>
      <p:pic>
        <p:nvPicPr>
          <p:cNvPr id="13" name="Picture 12">
            <a:hlinkClick r:id="rId18"/>
            <a:extLst>
              <a:ext uri="{FF2B5EF4-FFF2-40B4-BE49-F238E27FC236}">
                <a16:creationId xmlns:a16="http://schemas.microsoft.com/office/drawing/2014/main" id="{EBA2AB19-12FB-E025-ECA1-E547923FD3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9726" y="5601458"/>
            <a:ext cx="1458790" cy="1200584"/>
          </a:xfrm>
          <a:prstGeom prst="rect">
            <a:avLst/>
          </a:prstGeom>
        </p:spPr>
      </p:pic>
      <p:pic>
        <p:nvPicPr>
          <p:cNvPr id="14" name="Picture 13">
            <a:hlinkClick r:id="rId20"/>
            <a:extLst>
              <a:ext uri="{FF2B5EF4-FFF2-40B4-BE49-F238E27FC236}">
                <a16:creationId xmlns:a16="http://schemas.microsoft.com/office/drawing/2014/main" id="{0D19F3E5-450E-1E8C-7C76-47B9954F7F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72275" y="4726406"/>
            <a:ext cx="2228255" cy="1305120"/>
          </a:xfrm>
          <a:prstGeom prst="rect">
            <a:avLst/>
          </a:prstGeom>
        </p:spPr>
      </p:pic>
      <p:pic>
        <p:nvPicPr>
          <p:cNvPr id="15" name="Picture 14">
            <a:hlinkClick r:id="rId22"/>
            <a:extLst>
              <a:ext uri="{FF2B5EF4-FFF2-40B4-BE49-F238E27FC236}">
                <a16:creationId xmlns:a16="http://schemas.microsoft.com/office/drawing/2014/main" id="{F13C235D-FF43-10DB-D39E-84780155C9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87557" y="6031526"/>
            <a:ext cx="1912973" cy="8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0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4B7E-2122-D336-1588-95DD7078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42" y="412892"/>
            <a:ext cx="6615747" cy="798802"/>
          </a:xfrm>
        </p:spPr>
        <p:txBody>
          <a:bodyPr/>
          <a:lstStyle/>
          <a:p>
            <a:r>
              <a:rPr lang="en-US" dirty="0"/>
              <a:t>Ninth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3CB5-6EAA-0FC5-F992-CEEE1DE1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56" y="2282767"/>
            <a:ext cx="7513320" cy="4075112"/>
          </a:xfrm>
        </p:spPr>
        <p:txBody>
          <a:bodyPr>
            <a:normAutofit/>
          </a:bodyPr>
          <a:lstStyle/>
          <a:p>
            <a:r>
              <a:rPr lang="en-US" sz="2000" dirty="0"/>
              <a:t>This Gen includes games &amp; consoles released between 2020 – Present</a:t>
            </a:r>
          </a:p>
          <a:p>
            <a:r>
              <a:rPr lang="en-US" sz="2000" dirty="0"/>
              <a:t>Cloud gaming continued to evolve</a:t>
            </a:r>
          </a:p>
          <a:p>
            <a:r>
              <a:rPr lang="en-US" sz="2000" dirty="0"/>
              <a:t>Digital-only versions of the consoles are available</a:t>
            </a:r>
          </a:p>
          <a:p>
            <a:r>
              <a:rPr lang="en-US" sz="2000" dirty="0"/>
              <a:t>Backward compatibility became more known about &amp; focused on.</a:t>
            </a:r>
          </a:p>
          <a:p>
            <a:r>
              <a:rPr lang="en-US" sz="2000" dirty="0"/>
              <a:t>Big performance upgrades via:</a:t>
            </a:r>
          </a:p>
          <a:p>
            <a:pPr lvl="1"/>
            <a:r>
              <a:rPr lang="en-AU" sz="1800" dirty="0"/>
              <a:t>Reduction of load times by integrating SSDs (Solid State Drives)</a:t>
            </a:r>
          </a:p>
          <a:p>
            <a:pPr lvl="1"/>
            <a:r>
              <a:rPr lang="en-AU" sz="1800" dirty="0"/>
              <a:t>Faster computing &amp; rendering because of the improved hardware</a:t>
            </a:r>
          </a:p>
          <a:p>
            <a:pPr lvl="1"/>
            <a:r>
              <a:rPr lang="en-AU" sz="1800" dirty="0"/>
              <a:t>Real-time ray tracing</a:t>
            </a:r>
          </a:p>
          <a:p>
            <a:pPr lvl="1"/>
            <a:r>
              <a:rPr lang="en-AU" sz="1800" dirty="0"/>
              <a:t>Ultra HD display resolution support.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355F9-9A69-B36D-16BE-0B5CF1D92957}"/>
              </a:ext>
            </a:extLst>
          </p:cNvPr>
          <p:cNvSpPr txBox="1">
            <a:spLocks/>
          </p:cNvSpPr>
          <p:nvPr/>
        </p:nvSpPr>
        <p:spPr>
          <a:xfrm>
            <a:off x="9555480" y="0"/>
            <a:ext cx="2572384" cy="62394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Sony PlayStation 5 (PS5) (this includes a digital-only version as well)</a:t>
            </a:r>
          </a:p>
          <a:p>
            <a:r>
              <a:rPr lang="en-US" dirty="0"/>
              <a:t>Sony PlayStation VR2 (PSVR2)</a:t>
            </a:r>
          </a:p>
          <a:p>
            <a:r>
              <a:rPr lang="en-US" dirty="0"/>
              <a:t>Microsoft Xbox Series X/S</a:t>
            </a:r>
            <a:r>
              <a:rPr lang="en-AU" dirty="0"/>
              <a:t> (the S being the digital-only)</a:t>
            </a:r>
          </a:p>
          <a:p>
            <a:r>
              <a:rPr lang="en-AU" dirty="0"/>
              <a:t>Nintendo </a:t>
            </a:r>
            <a:br>
              <a:rPr lang="en-AU" dirty="0"/>
            </a:br>
            <a:r>
              <a:rPr lang="en-AU" dirty="0"/>
              <a:t>Switch OLED</a:t>
            </a: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ED417938-A11A-FCB2-FCD8-43369387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53" y="1269383"/>
            <a:ext cx="2109152" cy="1247312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DB1C5C05-6E5E-D210-7FEA-A16BCD17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6" y="977766"/>
            <a:ext cx="2572384" cy="1425836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859B93E-D456-A88A-8C79-12E2A2ECA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102" y="2716082"/>
            <a:ext cx="2137684" cy="1425835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831C1BCA-2D27-2BD6-6784-D00857AE3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4230" y="977767"/>
            <a:ext cx="2533209" cy="1425835"/>
          </a:xfrm>
          <a:prstGeom prst="rect">
            <a:avLst/>
          </a:prstGeom>
        </p:spPr>
      </p:pic>
      <p:pic>
        <p:nvPicPr>
          <p:cNvPr id="10" name="Picture 9">
            <a:hlinkClick r:id="rId10"/>
            <a:extLst>
              <a:ext uri="{FF2B5EF4-FFF2-40B4-BE49-F238E27FC236}">
                <a16:creationId xmlns:a16="http://schemas.microsoft.com/office/drawing/2014/main" id="{7B56295B-048E-6427-8193-308A1377C4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2135" y="5410115"/>
            <a:ext cx="2572385" cy="14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0B6A-77B8-14C7-BFEC-B5B46664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Games Industry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4E49-9E40-40F0-8D9C-5335D339F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2097088"/>
            <a:ext cx="11551920" cy="4303713"/>
          </a:xfrm>
        </p:spPr>
        <p:txBody>
          <a:bodyPr>
            <a:normAutofit/>
          </a:bodyPr>
          <a:lstStyle/>
          <a:p>
            <a:r>
              <a:rPr lang="en-AU" dirty="0"/>
              <a:t>Virtual Reality (VR) &amp; Augmented Reality (AR) continue to make more immersion &amp; functional for gaming &amp; productivity.</a:t>
            </a:r>
          </a:p>
          <a:p>
            <a:r>
              <a:rPr lang="en-AU" dirty="0"/>
              <a:t>Gameplay &amp; game design principles will continue to be used across other industries to make them more engaging experiences.</a:t>
            </a:r>
          </a:p>
          <a:p>
            <a:r>
              <a:rPr lang="en-AU" dirty="0"/>
              <a:t>Games use more storage so the need for larger storage drives increases.</a:t>
            </a:r>
          </a:p>
          <a:p>
            <a:r>
              <a:rPr lang="en-AU" dirty="0"/>
              <a:t>Game expansions getting more common.</a:t>
            </a:r>
          </a:p>
          <a:p>
            <a:r>
              <a:rPr lang="en-AU" dirty="0"/>
              <a:t>More common virtual live events.</a:t>
            </a:r>
          </a:p>
        </p:txBody>
      </p:sp>
    </p:spTree>
    <p:extLst>
      <p:ext uri="{BB962C8B-B14F-4D97-AF65-F5344CB8AC3E}">
        <p14:creationId xmlns:p14="http://schemas.microsoft.com/office/powerpoint/2010/main" val="16631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53E5-BBF5-0885-0DFE-4F3F8C55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information.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8CB3-DDC1-226F-DE8D-AC512618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first gen of home consoles:</a:t>
            </a:r>
          </a:p>
          <a:p>
            <a:pPr lvl="1"/>
            <a:r>
              <a:rPr lang="en-AU" dirty="0">
                <a:hlinkClick r:id="rId2"/>
              </a:rPr>
              <a:t>https://www.computerhistory.org/timeline/1945/</a:t>
            </a:r>
            <a:r>
              <a:rPr lang="en-US" dirty="0"/>
              <a:t> </a:t>
            </a:r>
          </a:p>
          <a:p>
            <a:pPr lvl="1"/>
            <a:r>
              <a:rPr lang="en-AU" dirty="0">
                <a:hlinkClick r:id="rId3"/>
              </a:rPr>
              <a:t>https://www.computerhistory.org/timeline/1947/</a:t>
            </a:r>
            <a:endParaRPr lang="en-US" dirty="0"/>
          </a:p>
          <a:p>
            <a:pPr lvl="1"/>
            <a:r>
              <a:rPr lang="en-AU" dirty="0">
                <a:hlinkClick r:id="rId4"/>
              </a:rPr>
              <a:t>https://www.computerhistory.org/timeline/1948/</a:t>
            </a:r>
            <a:endParaRPr lang="en-AU" dirty="0"/>
          </a:p>
          <a:p>
            <a:pPr lvl="1"/>
            <a:r>
              <a:rPr lang="en-AU" dirty="0">
                <a:hlinkClick r:id="rId5"/>
              </a:rPr>
              <a:t>https://www.computerhistory.org/timeline/1949/</a:t>
            </a:r>
            <a:endParaRPr lang="en-AU" dirty="0"/>
          </a:p>
          <a:p>
            <a:pPr lvl="1"/>
            <a:r>
              <a:rPr lang="en-AU" dirty="0">
                <a:hlinkClick r:id="rId6"/>
              </a:rPr>
              <a:t>https://www.computerhistory.org/timeline/1952/</a:t>
            </a:r>
            <a:endParaRPr lang="en-AU" dirty="0"/>
          </a:p>
          <a:p>
            <a:pPr lvl="1"/>
            <a:r>
              <a:rPr lang="en-AU" dirty="0" err="1"/>
              <a:t>HistoryOfVideoGames</a:t>
            </a:r>
            <a:r>
              <a:rPr lang="en-AU" dirty="0"/>
              <a:t> PDF from the learning content on Blackboard.</a:t>
            </a:r>
          </a:p>
        </p:txBody>
      </p:sp>
    </p:spTree>
    <p:extLst>
      <p:ext uri="{BB962C8B-B14F-4D97-AF65-F5344CB8AC3E}">
        <p14:creationId xmlns:p14="http://schemas.microsoft.com/office/powerpoint/2010/main" val="5804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B43E-33F2-98B5-A911-1449CFE7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270" y="0"/>
            <a:ext cx="5808617" cy="6248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References For the Images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2B95-A4F8-7380-3FF8-05C113D3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4840"/>
            <a:ext cx="12192000" cy="6233159"/>
          </a:xfrm>
        </p:spPr>
        <p:txBody>
          <a:bodyPr numCol="7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Arcade Games:</a:t>
            </a:r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2"/>
              </a:rPr>
              <a:t>PacMan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"/>
              </a:rPr>
              <a:t>Donkey Kong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4"/>
              </a:rPr>
              <a:t>Galaga</a:t>
            </a:r>
            <a:r>
              <a:rPr lang="en-AU" sz="105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2:</a:t>
            </a:r>
            <a:endParaRPr lang="en-AU" sz="1050" dirty="0">
              <a:hlinkClick r:id="rId5" action="ppaction://hlinkfile"/>
            </a:endParaRPr>
          </a:p>
          <a:p>
            <a:pPr>
              <a:spcBef>
                <a:spcPts val="0"/>
              </a:spcBef>
            </a:pPr>
            <a:r>
              <a:rPr lang="en-AU" sz="1050" dirty="0" err="1">
                <a:hlinkClick r:id="rId5" action="ppaction://hlinkfile"/>
              </a:rPr>
              <a:t>Game&amp;Watch</a:t>
            </a:r>
            <a:r>
              <a:rPr lang="en-AU" sz="1050" dirty="0">
                <a:hlinkClick r:id="rId5" action="ppaction://hlinkfile"/>
              </a:rPr>
              <a:t> Ball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3:</a:t>
            </a:r>
            <a:endParaRPr lang="en-AU" sz="1050" dirty="0">
              <a:hlinkClick r:id="rId6"/>
            </a:endParaRPr>
          </a:p>
          <a:p>
            <a:pPr>
              <a:spcBef>
                <a:spcPts val="0"/>
              </a:spcBef>
            </a:pPr>
            <a:r>
              <a:rPr lang="en-AU" sz="1050" dirty="0">
                <a:hlinkClick r:id="rId6"/>
              </a:rPr>
              <a:t>NES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7"/>
              </a:rPr>
              <a:t>Sega Master System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4: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8"/>
              </a:rPr>
              <a:t>SNES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9"/>
              </a:rPr>
              <a:t>Game Boy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0"/>
              </a:rPr>
              <a:t>Sega Mega Drive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3D Graphics: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1"/>
              </a:rPr>
              <a:t>Doom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5: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2"/>
              </a:rPr>
              <a:t>PlayStation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3"/>
              </a:rPr>
              <a:t>Nintendo 64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4"/>
              </a:rPr>
              <a:t>Virtual Boy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6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15"/>
              </a:rPr>
              <a:t>Dreamcast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6"/>
              </a:rPr>
              <a:t>Game Boy Advanced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7"/>
              </a:rPr>
              <a:t>Game Boy Advanced SP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8"/>
              </a:rPr>
              <a:t>GameCube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19"/>
              </a:rPr>
              <a:t>Nokia Snake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0"/>
              </a:rPr>
              <a:t>Xbox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1"/>
              </a:rPr>
              <a:t>PlayStation 2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Digital Market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22"/>
              </a:rPr>
              <a:t>Steam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7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23"/>
              </a:rPr>
              <a:t>DS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4"/>
              </a:rPr>
              <a:t>Xbox 360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5"/>
              </a:rPr>
              <a:t>Kinect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6"/>
              </a:rPr>
              <a:t>PSP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7"/>
              </a:rPr>
              <a:t>PS3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8"/>
              </a:rPr>
              <a:t>Wii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29"/>
              </a:rPr>
              <a:t>DS Lite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0"/>
              </a:rPr>
              <a:t>DSi XL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1"/>
              </a:rPr>
              <a:t>PlayStation Move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8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32"/>
              </a:rPr>
              <a:t>Xbox One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3"/>
              </a:rPr>
              <a:t>PSVR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4"/>
              </a:rPr>
              <a:t>PS Vita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5"/>
              </a:rPr>
              <a:t>PS4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6"/>
              </a:rPr>
              <a:t>Wii U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7"/>
              </a:rPr>
              <a:t>3DS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8"/>
              </a:rPr>
              <a:t>2DS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39"/>
              </a:rPr>
              <a:t>New 3DS XL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0"/>
              </a:rPr>
              <a:t>New 2DS XL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1"/>
              </a:rPr>
              <a:t>Switch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2"/>
              </a:rPr>
              <a:t>Switch Lite</a:t>
            </a:r>
            <a:endParaRPr lang="en-AU" sz="1050" dirty="0"/>
          </a:p>
          <a:p>
            <a:pPr marL="0" indent="0">
              <a:spcBef>
                <a:spcPts val="0"/>
              </a:spcBef>
              <a:buNone/>
            </a:pPr>
            <a:r>
              <a:rPr lang="en-AU" sz="1050" dirty="0"/>
              <a:t>Gen 9</a:t>
            </a:r>
          </a:p>
          <a:p>
            <a:pPr>
              <a:spcBef>
                <a:spcPts val="0"/>
              </a:spcBef>
            </a:pPr>
            <a:r>
              <a:rPr lang="en-AU" sz="1050" dirty="0">
                <a:hlinkClick r:id="rId43"/>
              </a:rPr>
              <a:t>PSVR2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4"/>
              </a:rPr>
              <a:t>PS5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5"/>
              </a:rPr>
              <a:t>Xbox Series X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6"/>
              </a:rPr>
              <a:t>Xbox Series S</a:t>
            </a:r>
            <a:endParaRPr lang="en-AU" sz="1050" dirty="0"/>
          </a:p>
          <a:p>
            <a:pPr>
              <a:spcBef>
                <a:spcPts val="0"/>
              </a:spcBef>
            </a:pPr>
            <a:r>
              <a:rPr lang="en-AU" sz="1050" dirty="0">
                <a:hlinkClick r:id="rId47"/>
              </a:rPr>
              <a:t>Switch OLED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6275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FE7C-F124-6D50-3B3D-47BFC096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8207-981F-47ED-0677-0F6ACC76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2097088"/>
            <a:ext cx="10757647" cy="4290265"/>
          </a:xfrm>
        </p:spPr>
        <p:txBody>
          <a:bodyPr>
            <a:normAutofit/>
          </a:bodyPr>
          <a:lstStyle/>
          <a:p>
            <a:r>
              <a:rPr lang="en-US" sz="2000" dirty="0"/>
              <a:t>1948 was when the first program to run on a computer happened.</a:t>
            </a:r>
          </a:p>
          <a:p>
            <a:r>
              <a:rPr lang="en-AU" sz="2000" dirty="0"/>
              <a:t>1949 was a big accomplishment in technology, this is because:</a:t>
            </a:r>
          </a:p>
          <a:p>
            <a:pPr lvl="1"/>
            <a:r>
              <a:rPr lang="en-AU" sz="1800" dirty="0"/>
              <a:t>Magnetic core memory was developed. This was the first reliable high-speed random-access memory (RAM). This was used well into the 1970s.</a:t>
            </a:r>
          </a:p>
          <a:p>
            <a:pPr lvl="1"/>
            <a:r>
              <a:rPr lang="en-AU" sz="1800" dirty="0"/>
              <a:t>The Electronic Delay Storage Automation Calculator (EDSAC) was constructed &amp; Completed.</a:t>
            </a:r>
          </a:p>
          <a:p>
            <a:r>
              <a:rPr lang="en-AU" sz="2000" dirty="0"/>
              <a:t>In 1952 OXO was made.</a:t>
            </a:r>
          </a:p>
          <a:p>
            <a:pPr lvl="1"/>
            <a:r>
              <a:rPr lang="en-AU" sz="1800" dirty="0"/>
              <a:t>OXO is a version of tic-tac-toe that was written on the EDSAC.</a:t>
            </a:r>
          </a:p>
          <a:p>
            <a:pPr lvl="1"/>
            <a:r>
              <a:rPr lang="en-AU" sz="1800" dirty="0"/>
              <a:t>It used rotary telephone dials to enter the moves from the player.</a:t>
            </a:r>
          </a:p>
          <a:p>
            <a:pPr lvl="1"/>
            <a:r>
              <a:rPr lang="en-AU" sz="1800" dirty="0"/>
              <a:t>The game board display was a 35x15 dot cathode ray tube. </a:t>
            </a:r>
          </a:p>
          <a:p>
            <a:pPr lvl="1"/>
            <a:r>
              <a:rPr lang="en-AU" sz="1800" dirty="0"/>
              <a:t>The player was able to choose who would make the first move (the player or the machine)</a:t>
            </a:r>
          </a:p>
        </p:txBody>
      </p:sp>
    </p:spTree>
    <p:extLst>
      <p:ext uri="{BB962C8B-B14F-4D97-AF65-F5344CB8AC3E}">
        <p14:creationId xmlns:p14="http://schemas.microsoft.com/office/powerpoint/2010/main" val="32234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05E2-1C3D-96F5-48C2-098870C8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the first Gen of home consoles continued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3579-F04A-516F-442A-E7EA838A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8" y="2097088"/>
            <a:ext cx="10757647" cy="4142394"/>
          </a:xfrm>
        </p:spPr>
        <p:txBody>
          <a:bodyPr>
            <a:normAutofit/>
          </a:bodyPr>
          <a:lstStyle/>
          <a:p>
            <a:r>
              <a:rPr lang="en-US" sz="2000" dirty="0"/>
              <a:t>1954 was the first time seeing a controller consisting of a joystick &amp; knob was developed. This was developed by William Brown &amp; Ted Lewis. This was to demonstrate the MIDSAC computer with a program pool.</a:t>
            </a:r>
          </a:p>
          <a:p>
            <a:r>
              <a:rPr lang="en-US" sz="2000" dirty="0"/>
              <a:t>1956 was when research started for Direct keyboard input to computers.</a:t>
            </a:r>
          </a:p>
          <a:p>
            <a:r>
              <a:rPr lang="en-US" sz="2000" dirty="0"/>
              <a:t>In 1958 the game Tennis for Two was made. This was the first game to use multiple controllers.</a:t>
            </a:r>
          </a:p>
          <a:p>
            <a:r>
              <a:rPr lang="en-AU" sz="2000" dirty="0"/>
              <a:t>In 1962 the game Spacewar! Was developed. This was the first video game to be played on multiple computer installations.</a:t>
            </a:r>
          </a:p>
        </p:txBody>
      </p:sp>
    </p:spTree>
    <p:extLst>
      <p:ext uri="{BB962C8B-B14F-4D97-AF65-F5344CB8AC3E}">
        <p14:creationId xmlns:p14="http://schemas.microsoft.com/office/powerpoint/2010/main" val="183730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F636-F36A-487D-AE5E-E593374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Generation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F152-CB89-4A3B-2464-0B49175F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142394"/>
          </a:xfrm>
        </p:spPr>
        <p:txBody>
          <a:bodyPr>
            <a:normAutofit/>
          </a:bodyPr>
          <a:lstStyle/>
          <a:p>
            <a:r>
              <a:rPr lang="en-US" sz="2000" dirty="0"/>
              <a:t>This would include video games &amp; game consoles released between 1972 &amp; 1983</a:t>
            </a:r>
          </a:p>
          <a:p>
            <a:r>
              <a:rPr lang="en-US" sz="2000" dirty="0"/>
              <a:t>This generation was pioneered by companies like Magnavox (Odyssey), Nintendo (Color TV-Game 6) &amp; Atari (Home Pong).</a:t>
            </a:r>
          </a:p>
          <a:p>
            <a:r>
              <a:rPr lang="en-US" sz="2000" dirty="0"/>
              <a:t>The first system/game in 1972 was Odyssey.</a:t>
            </a:r>
          </a:p>
          <a:p>
            <a:r>
              <a:rPr lang="en-US" sz="2000" dirty="0"/>
              <a:t>These used television as the display outputs</a:t>
            </a:r>
          </a:p>
          <a:p>
            <a:r>
              <a:rPr lang="en-US" sz="2000" dirty="0"/>
              <a:t>Some were capable of displaying coloured graphics.</a:t>
            </a:r>
          </a:p>
          <a:p>
            <a:r>
              <a:rPr lang="en-US" sz="2000" dirty="0"/>
              <a:t>The games were programmed directly onto the hardware</a:t>
            </a:r>
          </a:p>
          <a:p>
            <a:r>
              <a:rPr lang="en-US" sz="2000" dirty="0"/>
              <a:t>Some of these used plastic overlays on the screen to give additional graphics.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494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34C7-077B-1AE5-2955-F84E4FA4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Age of Arcade Games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59D7-0E68-2DF6-6DA4-A4A60580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0" y="2097088"/>
            <a:ext cx="4453654" cy="4142394"/>
          </a:xfrm>
        </p:spPr>
        <p:txBody>
          <a:bodyPr>
            <a:normAutofit/>
          </a:bodyPr>
          <a:lstStyle/>
          <a:p>
            <a:r>
              <a:rPr lang="en-US" sz="2000" dirty="0"/>
              <a:t>Between the late 1970s &amp; early 1980s there was a period of rapid growth of technological advancement &amp; cultural influence of arcade games.</a:t>
            </a:r>
          </a:p>
          <a:p>
            <a:r>
              <a:rPr lang="en-AU" sz="2000" dirty="0"/>
              <a:t>This was the transition from black&amp;white graphics to colour graphics.</a:t>
            </a:r>
          </a:p>
          <a:p>
            <a:r>
              <a:rPr lang="en-AU" sz="2000" dirty="0"/>
              <a:t>When racing games were done it was done in 3D perspective (in 2D space).</a:t>
            </a:r>
          </a:p>
          <a:p>
            <a:r>
              <a:rPr lang="en-AU" sz="2000" dirty="0"/>
              <a:t>Full-motion video was introduced here as well.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69A640-3F26-42AA-9F5F-0422BBA4355C}"/>
              </a:ext>
            </a:extLst>
          </p:cNvPr>
          <p:cNvSpPr txBox="1">
            <a:spLocks/>
          </p:cNvSpPr>
          <p:nvPr/>
        </p:nvSpPr>
        <p:spPr>
          <a:xfrm>
            <a:off x="7240192" y="2097088"/>
            <a:ext cx="2011680" cy="38465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of the know Arcade Games:</a:t>
            </a:r>
          </a:p>
          <a:p>
            <a:r>
              <a:rPr lang="en-US" sz="2000" dirty="0"/>
              <a:t>Space Invaders</a:t>
            </a:r>
          </a:p>
          <a:p>
            <a:r>
              <a:rPr lang="en-US" sz="2000" dirty="0" err="1"/>
              <a:t>Galaga</a:t>
            </a:r>
            <a:endParaRPr lang="en-US" sz="2000" dirty="0"/>
          </a:p>
          <a:p>
            <a:r>
              <a:rPr lang="en-US" sz="2000" dirty="0"/>
              <a:t>Asteroids</a:t>
            </a:r>
          </a:p>
          <a:p>
            <a:r>
              <a:rPr lang="en-US" sz="2000" dirty="0"/>
              <a:t>Pac-Man</a:t>
            </a:r>
          </a:p>
          <a:p>
            <a:r>
              <a:rPr lang="en-US" sz="2000" dirty="0"/>
              <a:t>Frogger</a:t>
            </a:r>
          </a:p>
          <a:p>
            <a:r>
              <a:rPr lang="en-US" sz="2000" dirty="0"/>
              <a:t>Donkey Kong</a:t>
            </a:r>
            <a:endParaRPr lang="en-AU" sz="20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1AEC616-FE65-ECD7-42D7-8EA9AC2F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71" y="1027402"/>
            <a:ext cx="2133600" cy="274320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4D88E6D-7E18-3BE8-46D1-7EDEE3982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366" y="3831562"/>
            <a:ext cx="2133600" cy="24384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82AD7223-2F22-15C3-E39A-787E96E8C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098" y="2964325"/>
            <a:ext cx="2133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4AA3-B562-2ECE-8BD7-B1A81CA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1E42-9942-7FDE-4411-2867D0B88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70" y="2097088"/>
            <a:ext cx="8820800" cy="4348682"/>
          </a:xfrm>
        </p:spPr>
        <p:txBody>
          <a:bodyPr/>
          <a:lstStyle/>
          <a:p>
            <a:r>
              <a:rPr lang="en-US" dirty="0"/>
              <a:t>This Gen includes games &amp; consoles released between 1976 – 1992.</a:t>
            </a:r>
          </a:p>
          <a:p>
            <a:r>
              <a:rPr lang="en-US" dirty="0"/>
              <a:t>This coincides with the ‘Golden age’ of arcade games.</a:t>
            </a:r>
          </a:p>
          <a:p>
            <a:r>
              <a:rPr lang="en-US" dirty="0"/>
              <a:t>Early cartridge-based technology.</a:t>
            </a:r>
          </a:p>
          <a:p>
            <a:r>
              <a:rPr lang="en-AU" dirty="0"/>
              <a:t>Improved screen, colour, audio &amp; AI compared to the previous gen.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1E3AF5-01E7-6A48-3E48-4F189F485693}"/>
              </a:ext>
            </a:extLst>
          </p:cNvPr>
          <p:cNvSpPr txBox="1">
            <a:spLocks/>
          </p:cNvSpPr>
          <p:nvPr/>
        </p:nvSpPr>
        <p:spPr>
          <a:xfrm>
            <a:off x="9188970" y="2143022"/>
            <a:ext cx="2634860" cy="43486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Consoles:</a:t>
            </a:r>
          </a:p>
          <a:p>
            <a:r>
              <a:rPr lang="en-AU" dirty="0"/>
              <a:t>Atari 2600</a:t>
            </a:r>
          </a:p>
          <a:p>
            <a:r>
              <a:rPr lang="en-AU" dirty="0" err="1"/>
              <a:t>ColecoVision</a:t>
            </a:r>
            <a:endParaRPr lang="en-AU" dirty="0"/>
          </a:p>
          <a:p>
            <a:r>
              <a:rPr lang="en-AU" dirty="0"/>
              <a:t>Magnavox Odyssey 2</a:t>
            </a:r>
          </a:p>
          <a:p>
            <a:r>
              <a:rPr lang="en-AU" dirty="0"/>
              <a:t>Mattel </a:t>
            </a:r>
            <a:r>
              <a:rPr lang="en-AU" dirty="0" err="1"/>
              <a:t>Intellivision</a:t>
            </a:r>
            <a:endParaRPr lang="en-AU" dirty="0"/>
          </a:p>
          <a:p>
            <a:r>
              <a:rPr lang="en-AU" dirty="0" err="1"/>
              <a:t>Microvision</a:t>
            </a:r>
            <a:endParaRPr lang="en-AU" dirty="0"/>
          </a:p>
          <a:p>
            <a:r>
              <a:rPr lang="en-AU" dirty="0" err="1"/>
              <a:t>Game&amp;Watch</a:t>
            </a:r>
            <a:endParaRPr lang="en-AU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A5741A6-0ECA-18B7-19BB-15440771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92" y="4458307"/>
            <a:ext cx="2619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A02B-D9C0-0EF0-6ED4-0AD60E58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Game Crash of 1983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816A-3C41-5496-FFBC-6FA71F53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global market fell to 1/3 of its original value.</a:t>
            </a:r>
          </a:p>
          <a:p>
            <a:r>
              <a:rPr lang="en-US" dirty="0"/>
              <a:t>Multiple companies either went bankrupt or left the games industry including some leading ones.</a:t>
            </a:r>
          </a:p>
          <a:p>
            <a:r>
              <a:rPr lang="en-AU" dirty="0"/>
              <a:t>Large quantities of poor-quality games were created. Which was a result of inexperienced programmers being backed by inexperienced capitalists attempting to capitalise on the industry.</a:t>
            </a:r>
          </a:p>
          <a:p>
            <a:r>
              <a:rPr lang="en-AU" dirty="0"/>
              <a:t>Home computers became as inexpensive as game consoles.</a:t>
            </a:r>
          </a:p>
        </p:txBody>
      </p:sp>
    </p:spTree>
    <p:extLst>
      <p:ext uri="{BB962C8B-B14F-4D97-AF65-F5344CB8AC3E}">
        <p14:creationId xmlns:p14="http://schemas.microsoft.com/office/powerpoint/2010/main" val="412701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2397-7AD3-8751-8909-C65B0B5A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 of Home Consoles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8B6-21C9-2BF5-A191-A08DADEA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09" y="2097088"/>
            <a:ext cx="8805812" cy="3541714"/>
          </a:xfrm>
        </p:spPr>
        <p:txBody>
          <a:bodyPr/>
          <a:lstStyle/>
          <a:p>
            <a:r>
              <a:rPr lang="en-US" dirty="0"/>
              <a:t>This Gen includes games &amp; consoles released between 1983 – 1995.</a:t>
            </a:r>
            <a:br>
              <a:rPr lang="en-US" dirty="0"/>
            </a:br>
            <a:r>
              <a:rPr lang="en-US" dirty="0"/>
              <a:t>This Gen was also referred to as the ‘8-bit era’</a:t>
            </a:r>
          </a:p>
          <a:p>
            <a:r>
              <a:rPr lang="en-US" dirty="0"/>
              <a:t>Improved graphics via larger resolutions, increased colour pallets, &amp; improved pseudo-3D.</a:t>
            </a:r>
          </a:p>
          <a:p>
            <a:endParaRPr lang="en-US" dirty="0"/>
          </a:p>
          <a:p>
            <a:r>
              <a:rPr lang="en-US" dirty="0"/>
              <a:t>(censorship history)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7E540D-A969-D6B5-50C7-8D41E23AEDB7}"/>
              </a:ext>
            </a:extLst>
          </p:cNvPr>
          <p:cNvSpPr txBox="1">
            <a:spLocks/>
          </p:cNvSpPr>
          <p:nvPr/>
        </p:nvSpPr>
        <p:spPr>
          <a:xfrm>
            <a:off x="9114021" y="2097088"/>
            <a:ext cx="2766594" cy="29625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Consoles:</a:t>
            </a:r>
          </a:p>
          <a:p>
            <a:r>
              <a:rPr lang="en-US" dirty="0"/>
              <a:t>Nintendo Entertainment System (NES or </a:t>
            </a:r>
            <a:r>
              <a:rPr lang="en-US" dirty="0" err="1"/>
              <a:t>Famicom</a:t>
            </a:r>
            <a:r>
              <a:rPr lang="en-US" dirty="0"/>
              <a:t>)</a:t>
            </a:r>
          </a:p>
          <a:p>
            <a:r>
              <a:rPr lang="en-US" dirty="0"/>
              <a:t>Sega Master System</a:t>
            </a:r>
          </a:p>
          <a:p>
            <a:r>
              <a:rPr lang="en-US" dirty="0"/>
              <a:t>Atari 7800</a:t>
            </a:r>
            <a:endParaRPr lang="en-AU" dirty="0"/>
          </a:p>
        </p:txBody>
      </p:sp>
      <p:pic>
        <p:nvPicPr>
          <p:cNvPr id="1026" name="Picture 2" descr="Nintendo Entertainment System with controller">
            <a:hlinkClick r:id="rId2"/>
            <a:extLst>
              <a:ext uri="{FF2B5EF4-FFF2-40B4-BE49-F238E27FC236}">
                <a16:creationId xmlns:a16="http://schemas.microsoft.com/office/drawing/2014/main" id="{182A63CD-9495-7961-EA75-AFFFC9E9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6" y="3960892"/>
            <a:ext cx="3580964" cy="19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21F6CE7-71BE-ED46-5570-C8599C8CA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77" y="4945379"/>
            <a:ext cx="3333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2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1407</TotalTime>
  <Words>2064</Words>
  <Application>Microsoft Office PowerPoint</Application>
  <PresentationFormat>Widescreen</PresentationFormat>
  <Paragraphs>278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Circuit</vt:lpstr>
      <vt:lpstr>Video Game Industry Analyses</vt:lpstr>
      <vt:lpstr>Before the first Gen of home consoles</vt:lpstr>
      <vt:lpstr>Before the first Gen of home consoles continued</vt:lpstr>
      <vt:lpstr>Before the first Gen of home consoles continued</vt:lpstr>
      <vt:lpstr>First Generation of Home Consoles</vt:lpstr>
      <vt:lpstr>The Golden Age of Arcade Games</vt:lpstr>
      <vt:lpstr>Second Gen of Home Consoles</vt:lpstr>
      <vt:lpstr>The Video Game Crash of 1983</vt:lpstr>
      <vt:lpstr>Third Gen of Home Consoles</vt:lpstr>
      <vt:lpstr>Fourth Gen of Home Consoles</vt:lpstr>
      <vt:lpstr>Introduction of 3D Graphics</vt:lpstr>
      <vt:lpstr>What I call the Doom crash</vt:lpstr>
      <vt:lpstr>The impact of 3D Graphics</vt:lpstr>
      <vt:lpstr>Fifth Gen of Home Consoles</vt:lpstr>
      <vt:lpstr>1990’s</vt:lpstr>
      <vt:lpstr>Sixth Gen of Home Consoles</vt:lpstr>
      <vt:lpstr>Digital Market</vt:lpstr>
      <vt:lpstr>Impacts of Digital Markets</vt:lpstr>
      <vt:lpstr>Seventh Gen of Home Consoles</vt:lpstr>
      <vt:lpstr>Eighth Gen of Home Consoles</vt:lpstr>
      <vt:lpstr>Ninth Gen of Home Consoles</vt:lpstr>
      <vt:lpstr>The Future of the Games Industry</vt:lpstr>
      <vt:lpstr>References for information.</vt:lpstr>
      <vt:lpstr>References For the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Pountney</dc:creator>
  <cp:lastModifiedBy>Richard Pountney</cp:lastModifiedBy>
  <cp:revision>31</cp:revision>
  <dcterms:created xsi:type="dcterms:W3CDTF">2023-07-11T05:14:30Z</dcterms:created>
  <dcterms:modified xsi:type="dcterms:W3CDTF">2023-08-18T08:36:41Z</dcterms:modified>
</cp:coreProperties>
</file>